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306" r:id="rId3"/>
    <p:sldId id="311" r:id="rId4"/>
    <p:sldId id="312" r:id="rId5"/>
    <p:sldId id="309" r:id="rId6"/>
    <p:sldId id="308" r:id="rId7"/>
    <p:sldId id="310" r:id="rId8"/>
    <p:sldId id="307" r:id="rId9"/>
    <p:sldId id="300" r:id="rId10"/>
    <p:sldId id="304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7E37"/>
    <a:srgbClr val="ACACAC"/>
    <a:srgbClr val="9595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89" d="100"/>
          <a:sy n="89" d="100"/>
        </p:scale>
        <p:origin x="28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05.05.2021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05.05.2021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05.05.2021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05.05.2021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05.05.2021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05.05.2021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05.05.2021</a:t>
            </a:fld>
            <a:endParaRPr lang="de-DE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05.05.2021</a:t>
            </a:fld>
            <a:endParaRPr lang="de-DE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05.05.2021</a:t>
            </a:fld>
            <a:endParaRPr lang="de-DE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05.05.2021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05.05.2021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51C7C-CEA3-4CAA-BE4B-344879E7C377}" type="datetimeFigureOut">
              <a:rPr lang="de-DE" smtClean="0"/>
              <a:t>05.05.2021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guima" TargetMode="External"/><Relationship Id="rId2" Type="http://schemas.openxmlformats.org/officeDocument/2006/relationships/hyperlink" Target="mailto:dvdgmf@gmail.com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daviguima" TargetMode="External"/><Relationship Id="rId4" Type="http://schemas.openxmlformats.org/officeDocument/2006/relationships/hyperlink" Target="mailto:dvdgmf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aviguim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guima" TargetMode="External"/><Relationship Id="rId2" Type="http://schemas.openxmlformats.org/officeDocument/2006/relationships/hyperlink" Target="mailto:dvdgmf@gmail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-130175" y="3843020"/>
            <a:ext cx="12386310" cy="1221105"/>
          </a:xfrm>
          <a:prstGeom prst="rect">
            <a:avLst/>
          </a:prstGeom>
          <a:gradFill>
            <a:gsLst>
              <a:gs pos="0">
                <a:schemeClr val="accent6">
                  <a:lumMod val="90000"/>
                  <a:lumOff val="10000"/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ixaDeTexto 15"/>
          <p:cNvSpPr txBox="1"/>
          <p:nvPr/>
        </p:nvSpPr>
        <p:spPr>
          <a:xfrm>
            <a:off x="255905" y="297815"/>
            <a:ext cx="7965440" cy="398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" sz="20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GEOPROCESSAMENTO APLICADO À GESTÃO AMBIENTAL</a:t>
            </a:r>
            <a:endParaRPr lang="" sz="20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cs typeface="Calibri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124068" y="184996"/>
            <a:ext cx="48847" cy="62523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CaixaDeTexto 21"/>
          <p:cNvSpPr txBox="1"/>
          <p:nvPr/>
        </p:nvSpPr>
        <p:spPr>
          <a:xfrm>
            <a:off x="6486525" y="4065270"/>
            <a:ext cx="5631180" cy="76835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r"/>
            <a:r>
              <a:rPr lang="" altLang="pt-BR" sz="2200" b="1" u="sng" dirty="0">
                <a:solidFill>
                  <a:schemeClr val="bg1"/>
                </a:solidFill>
                <a:latin typeface="Courier New" panose="02070309020205020404"/>
                <a:ea typeface="+mn-lt"/>
                <a:cs typeface="Courier New" panose="02070309020205020404"/>
              </a:rPr>
              <a:t>SNAP 8: Overview</a:t>
            </a:r>
          </a:p>
          <a:p>
            <a:pPr algn="r"/>
            <a:r>
              <a:rPr lang="" altLang="pt-BR" sz="2200" u="sng" dirty="0" smtClean="0">
                <a:solidFill>
                  <a:schemeClr val="bg1"/>
                </a:solidFill>
                <a:latin typeface="Courier New" panose="02070309020205020404"/>
                <a:ea typeface="+mn-lt"/>
                <a:cs typeface="Courier New" panose="02070309020205020404"/>
              </a:rPr>
              <a:t>S</a:t>
            </a:r>
            <a:r>
              <a:rPr lang="" altLang="pt-BR" sz="2200" dirty="0" smtClean="0">
                <a:solidFill>
                  <a:schemeClr val="bg1"/>
                </a:solidFill>
                <a:latin typeface="Courier New" panose="02070309020205020404"/>
                <a:ea typeface="+mn-lt"/>
                <a:cs typeface="Courier New" panose="02070309020205020404"/>
              </a:rPr>
              <a:t>e</a:t>
            </a:r>
            <a:r>
              <a:rPr lang="" altLang="pt-BR" sz="2200" u="sng" dirty="0" smtClean="0">
                <a:solidFill>
                  <a:schemeClr val="bg1"/>
                </a:solidFill>
                <a:latin typeface="Courier New" panose="02070309020205020404"/>
                <a:ea typeface="+mn-lt"/>
                <a:cs typeface="Courier New" panose="02070309020205020404"/>
              </a:rPr>
              <a:t>n</a:t>
            </a:r>
            <a:r>
              <a:rPr lang="" altLang="pt-BR" sz="2200" dirty="0" smtClean="0">
                <a:solidFill>
                  <a:schemeClr val="bg1"/>
                </a:solidFill>
                <a:latin typeface="Courier New" panose="02070309020205020404"/>
                <a:ea typeface="+mn-lt"/>
                <a:cs typeface="Courier New" panose="02070309020205020404"/>
              </a:rPr>
              <a:t>tinel </a:t>
            </a:r>
            <a:r>
              <a:rPr lang="" altLang="pt-BR" sz="2200" u="sng" dirty="0" smtClean="0">
                <a:solidFill>
                  <a:schemeClr val="bg1"/>
                </a:solidFill>
                <a:latin typeface="Courier New" panose="02070309020205020404"/>
                <a:ea typeface="+mn-lt"/>
                <a:cs typeface="Courier New" panose="02070309020205020404"/>
              </a:rPr>
              <a:t>A</a:t>
            </a:r>
            <a:r>
              <a:rPr lang="" altLang="pt-BR" sz="2200" dirty="0" smtClean="0">
                <a:solidFill>
                  <a:schemeClr val="bg1"/>
                </a:solidFill>
                <a:latin typeface="Courier New" panose="02070309020205020404"/>
                <a:ea typeface="+mn-lt"/>
                <a:cs typeface="Courier New" panose="02070309020205020404"/>
              </a:rPr>
              <a:t>pplication </a:t>
            </a:r>
            <a:r>
              <a:rPr lang="" altLang="pt-BR" sz="2200" u="sng" dirty="0" smtClean="0">
                <a:solidFill>
                  <a:schemeClr val="bg1"/>
                </a:solidFill>
                <a:latin typeface="Courier New" panose="02070309020205020404"/>
                <a:ea typeface="+mn-lt"/>
                <a:cs typeface="Courier New" panose="02070309020205020404"/>
              </a:rPr>
              <a:t>P</a:t>
            </a:r>
            <a:r>
              <a:rPr lang="" altLang="pt-BR" sz="2200" dirty="0" smtClean="0">
                <a:solidFill>
                  <a:schemeClr val="bg1"/>
                </a:solidFill>
                <a:latin typeface="Courier New" panose="02070309020205020404"/>
                <a:ea typeface="+mn-lt"/>
                <a:cs typeface="Courier New" panose="02070309020205020404"/>
              </a:rPr>
              <a:t>latform</a:t>
            </a:r>
          </a:p>
        </p:txBody>
      </p:sp>
      <p:sp>
        <p:nvSpPr>
          <p:cNvPr id="2" name="CaixaDeTexto 14"/>
          <p:cNvSpPr txBox="1"/>
          <p:nvPr/>
        </p:nvSpPr>
        <p:spPr>
          <a:xfrm>
            <a:off x="7803172" y="6258558"/>
            <a:ext cx="4314823" cy="5530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r"/>
            <a:r>
              <a:rPr lang="pt-BR" sz="1500" b="1" dirty="0">
                <a:latin typeface="Courier New" panose="02070309020205020404"/>
                <a:ea typeface="+mn-lt"/>
                <a:cs typeface="Courier New" panose="02070309020205020404"/>
              </a:rPr>
              <a:t>David Guimarães : </a:t>
            </a:r>
            <a:r>
              <a:rPr lang="pt-BR" sz="1500" b="1" dirty="0">
                <a:latin typeface="Courier New" panose="02070309020205020404"/>
                <a:ea typeface="+mn-lt"/>
                <a:cs typeface="Courier New" panose="02070309020205020404"/>
                <a:hlinkClick r:id="rId2"/>
              </a:rPr>
              <a:t>dvdgmf@gmail.com</a:t>
            </a:r>
            <a:endParaRPr lang="pt-BR" b="1" dirty="0">
              <a:cs typeface="Calibri"/>
            </a:endParaRPr>
          </a:p>
          <a:p>
            <a:pPr algn="r"/>
            <a:r>
              <a:rPr lang="pt-BR" sz="1500" b="1" dirty="0">
                <a:latin typeface="Courier New" panose="02070309020205020404"/>
                <a:ea typeface="+mn-lt"/>
                <a:cs typeface="+mn-lt"/>
                <a:hlinkClick r:id="rId3"/>
              </a:rPr>
              <a:t>https://github.com/daviguima</a:t>
            </a:r>
            <a:endParaRPr lang="pt-BR" sz="1500" b="1" dirty="0">
              <a:latin typeface="Courier New" panose="02070309020205020404"/>
              <a:ea typeface="+mn-lt"/>
              <a:cs typeface="Courier New" panose="02070309020205020404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951990" y="1386840"/>
            <a:ext cx="5123180" cy="4420870"/>
            <a:chOff x="3074" y="1460"/>
            <a:chExt cx="8068" cy="696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92" y="1460"/>
              <a:ext cx="3750" cy="264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00" y="4419"/>
              <a:ext cx="4365" cy="3135"/>
            </a:xfrm>
            <a:prstGeom prst="rect">
              <a:avLst/>
            </a:prstGeom>
          </p:spPr>
        </p:pic>
        <p:sp>
          <p:nvSpPr>
            <p:cNvPr id="10" name="Isosceles Triangle 9"/>
            <p:cNvSpPr/>
            <p:nvPr/>
          </p:nvSpPr>
          <p:spPr>
            <a:xfrm rot="1920000">
              <a:off x="5008" y="2615"/>
              <a:ext cx="2433" cy="3965"/>
            </a:xfrm>
            <a:prstGeom prst="triangle">
              <a:avLst>
                <a:gd name="adj" fmla="val 100000"/>
              </a:avLst>
            </a:prstGeom>
            <a:gradFill>
              <a:gsLst>
                <a:gs pos="0">
                  <a:schemeClr val="accent1">
                    <a:lumMod val="45000"/>
                    <a:lumOff val="55000"/>
                  </a:schemeClr>
                </a:gs>
                <a:gs pos="100000">
                  <a:schemeClr val="accent4">
                    <a:lumMod val="40000"/>
                    <a:lumOff val="60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6602" y="6638"/>
              <a:ext cx="2644" cy="178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3074" y="6787"/>
              <a:ext cx="1436" cy="1114"/>
            </a:xfrm>
            <a:prstGeom prst="rect">
              <a:avLst/>
            </a:prstGeom>
          </p:spPr>
        </p:pic>
      </p:grpSp>
      <p:sp>
        <p:nvSpPr>
          <p:cNvPr id="3" name="Snip Single Corner Rectangle 2"/>
          <p:cNvSpPr/>
          <p:nvPr/>
        </p:nvSpPr>
        <p:spPr>
          <a:xfrm flipH="1">
            <a:off x="5274310" y="2807335"/>
            <a:ext cx="1900555" cy="345440"/>
          </a:xfrm>
          <a:prstGeom prst="snip1Rect">
            <a:avLst>
              <a:gd name="adj" fmla="val 492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5"/>
          <p:cNvSpPr txBox="1"/>
          <p:nvPr/>
        </p:nvSpPr>
        <p:spPr>
          <a:xfrm>
            <a:off x="256198" y="297588"/>
            <a:ext cx="4710862" cy="398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pt-BR" sz="2000">
                <a:cs typeface="Calibri"/>
              </a:rPr>
              <a:t>MERCI </a:t>
            </a:r>
            <a:r>
              <a:rPr lang="en-US" altLang="pt-BR" sz="2000">
                <a:cs typeface="Calibri"/>
              </a:rPr>
              <a:t>BCP</a:t>
            </a:r>
            <a:r>
              <a:rPr lang="pt-BR" sz="2000">
                <a:cs typeface="Calibri"/>
              </a:rPr>
              <a:t>! (-:</a:t>
            </a:r>
            <a:endParaRPr lang="pt-BR" sz="2000" dirty="0">
              <a:cs typeface="Calibri"/>
            </a:endParaRPr>
          </a:p>
        </p:txBody>
      </p:sp>
      <p:sp>
        <p:nvSpPr>
          <p:cNvPr id="14" name="Retângulo 18"/>
          <p:cNvSpPr/>
          <p:nvPr/>
        </p:nvSpPr>
        <p:spPr>
          <a:xfrm>
            <a:off x="124068" y="184996"/>
            <a:ext cx="48847" cy="62523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21" descr="Grupo de pessoas sentadas ao redor de mesa com copos de bebida&#10;&#10;Descrição gerada com alta confianç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905" y="1787028"/>
            <a:ext cx="4314825" cy="2803249"/>
          </a:xfrm>
          <a:prstGeom prst="rect">
            <a:avLst/>
          </a:prstGeom>
        </p:spPr>
      </p:pic>
      <p:pic>
        <p:nvPicPr>
          <p:cNvPr id="16" name="Picture 12" descr="A picture containing diaper, person&#10;&#10;Description generated with very high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" flipH="1">
            <a:off x="3874894" y="2683172"/>
            <a:ext cx="838200" cy="666750"/>
          </a:xfrm>
          <a:prstGeom prst="rect">
            <a:avLst/>
          </a:prstGeom>
        </p:spPr>
      </p:pic>
      <p:pic>
        <p:nvPicPr>
          <p:cNvPr id="18" name="Picture 12" descr="A picture containing diaper, person&#10;&#10;Description generated with very high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">
            <a:off x="6932190" y="2793245"/>
            <a:ext cx="533400" cy="428625"/>
          </a:xfrm>
          <a:prstGeom prst="rect">
            <a:avLst/>
          </a:prstGeom>
        </p:spPr>
      </p:pic>
      <p:pic>
        <p:nvPicPr>
          <p:cNvPr id="19" name="Picture 12" descr="A picture containing diaper, person&#10;&#10;Description generated with very high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">
            <a:off x="6484112" y="2803779"/>
            <a:ext cx="400050" cy="304800"/>
          </a:xfrm>
          <a:prstGeom prst="rect">
            <a:avLst/>
          </a:prstGeom>
        </p:spPr>
      </p:pic>
      <p:pic>
        <p:nvPicPr>
          <p:cNvPr id="20" name="Picture 12" descr="A picture containing diaper, person&#10;&#10;Description generated with very high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" flipH="1">
            <a:off x="4750995" y="2946704"/>
            <a:ext cx="533400" cy="428625"/>
          </a:xfrm>
          <a:prstGeom prst="rect">
            <a:avLst/>
          </a:prstGeom>
        </p:spPr>
      </p:pic>
      <p:pic>
        <p:nvPicPr>
          <p:cNvPr id="22" name="Picture 12" descr="A picture containing diaper, person&#10;&#10;Description generated with very high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80000" flipH="1">
            <a:off x="5395454" y="2894512"/>
            <a:ext cx="428625" cy="342900"/>
          </a:xfrm>
          <a:prstGeom prst="rect">
            <a:avLst/>
          </a:prstGeom>
        </p:spPr>
      </p:pic>
      <p:sp>
        <p:nvSpPr>
          <p:cNvPr id="6" name="CaixaDeTexto 6"/>
          <p:cNvSpPr txBox="1"/>
          <p:nvPr/>
        </p:nvSpPr>
        <p:spPr>
          <a:xfrm>
            <a:off x="4099853" y="4746965"/>
            <a:ext cx="40766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pt-BR" sz="2000">
                <a:solidFill>
                  <a:srgbClr val="000000"/>
                </a:solidFill>
                <a:cs typeface="Calibri"/>
              </a:rPr>
              <a:t>Take care, be well and stay safe !</a:t>
            </a:r>
            <a:endParaRPr lang="pt-BR" sz="2000" dirty="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12" name="Picture 12" descr="A picture containing diaper, person&#10;&#10;Description generated with very high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">
            <a:off x="7469525" y="2654598"/>
            <a:ext cx="838200" cy="666750"/>
          </a:xfrm>
          <a:prstGeom prst="rect">
            <a:avLst/>
          </a:prstGeom>
        </p:spPr>
      </p:pic>
      <p:sp>
        <p:nvSpPr>
          <p:cNvPr id="29" name="Text Box 28"/>
          <p:cNvSpPr txBox="1"/>
          <p:nvPr/>
        </p:nvSpPr>
        <p:spPr>
          <a:xfrm>
            <a:off x="4069715" y="2068195"/>
            <a:ext cx="474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JM</a:t>
            </a:r>
          </a:p>
        </p:txBody>
      </p:sp>
      <p:sp>
        <p:nvSpPr>
          <p:cNvPr id="31" name="Text Box 30"/>
          <p:cNvSpPr txBox="1"/>
          <p:nvPr/>
        </p:nvSpPr>
        <p:spPr>
          <a:xfrm>
            <a:off x="4585970" y="2436495"/>
            <a:ext cx="8248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André</a:t>
            </a:r>
          </a:p>
        </p:txBody>
      </p:sp>
      <p:sp>
        <p:nvSpPr>
          <p:cNvPr id="32" name="Text Box 31"/>
          <p:cNvSpPr txBox="1"/>
          <p:nvPr/>
        </p:nvSpPr>
        <p:spPr>
          <a:xfrm>
            <a:off x="5394325" y="2411730"/>
            <a:ext cx="6350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Roig</a:t>
            </a:r>
          </a:p>
        </p:txBody>
      </p:sp>
      <p:sp>
        <p:nvSpPr>
          <p:cNvPr id="33" name="Text Box 32"/>
          <p:cNvSpPr txBox="1"/>
          <p:nvPr/>
        </p:nvSpPr>
        <p:spPr>
          <a:xfrm>
            <a:off x="6064885" y="2345690"/>
            <a:ext cx="10902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Mauricio</a:t>
            </a:r>
          </a:p>
        </p:txBody>
      </p:sp>
      <p:sp>
        <p:nvSpPr>
          <p:cNvPr id="34" name="Text Box 33"/>
          <p:cNvSpPr txBox="1"/>
          <p:nvPr/>
        </p:nvSpPr>
        <p:spPr>
          <a:xfrm>
            <a:off x="6734810" y="2092960"/>
            <a:ext cx="779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David</a:t>
            </a:r>
          </a:p>
        </p:txBody>
      </p:sp>
      <p:sp>
        <p:nvSpPr>
          <p:cNvPr id="35" name="Text Box 34"/>
          <p:cNvSpPr txBox="1"/>
          <p:nvPr/>
        </p:nvSpPr>
        <p:spPr>
          <a:xfrm>
            <a:off x="7481570" y="1937385"/>
            <a:ext cx="5873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Will</a:t>
            </a:r>
          </a:p>
        </p:txBody>
      </p:sp>
      <p:sp>
        <p:nvSpPr>
          <p:cNvPr id="36" name="CaixaDeTexto 14"/>
          <p:cNvSpPr txBox="1"/>
          <p:nvPr/>
        </p:nvSpPr>
        <p:spPr>
          <a:xfrm>
            <a:off x="7803172" y="6258558"/>
            <a:ext cx="4314823" cy="5530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r"/>
            <a:r>
              <a:rPr lang="pt-BR" sz="1500" b="1" dirty="0">
                <a:latin typeface="Courier New" panose="02070309020205020404"/>
                <a:ea typeface="+mn-lt"/>
                <a:cs typeface="Courier New" panose="02070309020205020404"/>
              </a:rPr>
              <a:t>David Guimarães : </a:t>
            </a:r>
            <a:r>
              <a:rPr lang="pt-BR" sz="1500" b="1" dirty="0">
                <a:latin typeface="Courier New" panose="02070309020205020404"/>
                <a:ea typeface="+mn-lt"/>
                <a:cs typeface="Courier New" panose="02070309020205020404"/>
                <a:hlinkClick r:id="rId4"/>
              </a:rPr>
              <a:t>dvdgmf@gmail.com</a:t>
            </a:r>
            <a:endParaRPr lang="pt-BR" b="1" dirty="0">
              <a:cs typeface="Calibri"/>
            </a:endParaRPr>
          </a:p>
          <a:p>
            <a:pPr algn="r"/>
            <a:r>
              <a:rPr lang="pt-BR" sz="1500" b="1" dirty="0">
                <a:latin typeface="Courier New" panose="02070309020205020404"/>
                <a:ea typeface="+mn-lt"/>
                <a:cs typeface="+mn-lt"/>
                <a:hlinkClick r:id="rId5"/>
              </a:rPr>
              <a:t>https://github.com/daviguima</a:t>
            </a:r>
            <a:endParaRPr lang="pt-BR" sz="1500" b="1" dirty="0">
              <a:latin typeface="Courier New" panose="02070309020205020404"/>
              <a:ea typeface="+mn-lt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577935" y="724750"/>
            <a:ext cx="6814903" cy="541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Portais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de download d</a:t>
            </a:r>
            <a:r>
              <a:rPr lang="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 </a:t>
            </a:r>
            <a:r>
              <a:rPr lang="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imagens Sentinel-2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Baixando imagens pelo SNAP</a:t>
            </a:r>
          </a:p>
          <a:p>
            <a:pPr marL="285750" indent="-285750"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Como ler o LOG do SNAP</a:t>
            </a:r>
          </a:p>
          <a:p>
            <a:pPr marL="285750" indent="-285750"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Abrindo uma imagem pelo .xml ou .zip</a:t>
            </a:r>
          </a:p>
          <a:p>
            <a:pPr marL="285750" indent="-285750"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Composições coloridas</a:t>
            </a:r>
          </a:p>
          <a:p>
            <a:pPr marL="285750" indent="-285750"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Ajuste de histogramas</a:t>
            </a:r>
          </a:p>
          <a:p>
            <a:pPr marL="285750" indent="-285750"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Índices e razões de bandas</a:t>
            </a:r>
          </a:p>
          <a:p>
            <a:pPr marL="285750" indent="-285750"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Análise de pontos de interesse (ROI)</a:t>
            </a:r>
          </a:p>
          <a:p>
            <a:pPr marL="285750" indent="-285750"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Análise de um perfil espectral</a:t>
            </a:r>
          </a:p>
          <a:p>
            <a:pPr marL="285750" indent="-285750"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Abrindo um vetor SHP no SNAP</a:t>
            </a:r>
          </a:p>
          <a:p>
            <a:pPr marL="285750" indent="-285750"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Extraindo dados dentro de um vetor</a:t>
            </a:r>
          </a:p>
          <a:p>
            <a:pPr marL="285750" indent="-285750"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Chamando SNAP por linha de comando (GPT)</a:t>
            </a:r>
          </a:p>
        </p:txBody>
      </p:sp>
      <p:grpSp>
        <p:nvGrpSpPr>
          <p:cNvPr id="2" name="Agrupar 2"/>
          <p:cNvGrpSpPr/>
          <p:nvPr/>
        </p:nvGrpSpPr>
        <p:grpSpPr>
          <a:xfrm>
            <a:off x="9934356" y="3860029"/>
            <a:ext cx="1704068" cy="561067"/>
            <a:chOff x="9183461" y="2206625"/>
            <a:chExt cx="4543425" cy="1495425"/>
          </a:xfrm>
        </p:grpSpPr>
        <p:pic>
          <p:nvPicPr>
            <p:cNvPr id="7" name="Imagem 3" descr="Uma imagem contendo escuro, monitor, computador, relógio&#10;&#10;Descrição gerada com muito alta confianç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83686" y="2586382"/>
              <a:ext cx="2743200" cy="741807"/>
            </a:xfrm>
            <a:prstGeom prst="rect">
              <a:avLst/>
            </a:prstGeom>
          </p:spPr>
        </p:pic>
        <p:pic>
          <p:nvPicPr>
            <p:cNvPr id="8" name="Imagem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83461" y="2206625"/>
              <a:ext cx="1495425" cy="1495425"/>
            </a:xfrm>
            <a:prstGeom prst="rect">
              <a:avLst/>
            </a:prstGeom>
          </p:spPr>
        </p:pic>
      </p:grpSp>
      <p:sp>
        <p:nvSpPr>
          <p:cNvPr id="9" name="CaixaDeTexto 14"/>
          <p:cNvSpPr txBox="1"/>
          <p:nvPr/>
        </p:nvSpPr>
        <p:spPr>
          <a:xfrm>
            <a:off x="6917055" y="3458126"/>
            <a:ext cx="5274945" cy="3219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pt-BR" sz="1500" b="1" dirty="0">
                <a:latin typeface="Courier New" panose="02070309020205020404"/>
                <a:ea typeface="+mn-lt"/>
                <a:cs typeface="+mn-lt"/>
                <a:hlinkClick r:id="rId4"/>
              </a:rPr>
              <a:t>https://github.com/daviguima/esa-snap-pdi</a:t>
            </a:r>
            <a:endParaRPr lang="pt-BR" sz="1500" b="1" dirty="0">
              <a:latin typeface="Courier New" panose="02070309020205020404"/>
              <a:ea typeface="+mn-lt"/>
              <a:cs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55757"/>
            <a:ext cx="7620000" cy="5080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87" b="28428"/>
          <a:stretch/>
        </p:blipFill>
        <p:spPr>
          <a:xfrm>
            <a:off x="4083170" y="5235756"/>
            <a:ext cx="4025660" cy="1527625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3854041" y="68859"/>
            <a:ext cx="44839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HANDS-ON! (-;</a:t>
            </a:r>
            <a:endParaRPr lang="pt-BR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4935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982" y="2537770"/>
            <a:ext cx="6254525" cy="3147037"/>
          </a:xfrm>
          <a:prstGeom prst="rect">
            <a:avLst/>
          </a:prstGeom>
        </p:spPr>
      </p:pic>
      <p:sp>
        <p:nvSpPr>
          <p:cNvPr id="5" name="Seta para a direita 4"/>
          <p:cNvSpPr/>
          <p:nvPr/>
        </p:nvSpPr>
        <p:spPr>
          <a:xfrm rot="16200000">
            <a:off x="1815237" y="2394455"/>
            <a:ext cx="3322418" cy="7763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/>
          <p:cNvSpPr/>
          <p:nvPr/>
        </p:nvSpPr>
        <p:spPr>
          <a:xfrm>
            <a:off x="3150073" y="752103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4096</a:t>
            </a:r>
            <a:endParaRPr lang="en-US" dirty="0"/>
          </a:p>
        </p:txBody>
      </p:sp>
      <p:sp>
        <p:nvSpPr>
          <p:cNvPr id="7" name="Retângulo 6"/>
          <p:cNvSpPr/>
          <p:nvPr/>
        </p:nvSpPr>
        <p:spPr>
          <a:xfrm>
            <a:off x="3325602" y="438058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9" name="Conector de seta reta 8"/>
          <p:cNvCxnSpPr/>
          <p:nvPr/>
        </p:nvCxnSpPr>
        <p:spPr>
          <a:xfrm flipV="1">
            <a:off x="4459856" y="888520"/>
            <a:ext cx="0" cy="3492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/>
          <p:cNvSpPr/>
          <p:nvPr/>
        </p:nvSpPr>
        <p:spPr>
          <a:xfrm>
            <a:off x="3864635" y="747635"/>
            <a:ext cx="5357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</a:p>
          <a:p>
            <a:endParaRPr lang="en-US" dirty="0"/>
          </a:p>
        </p:txBody>
      </p:sp>
      <p:sp>
        <p:nvSpPr>
          <p:cNvPr id="13" name="Retângulo 12"/>
          <p:cNvSpPr/>
          <p:nvPr/>
        </p:nvSpPr>
        <p:spPr>
          <a:xfrm>
            <a:off x="7394396" y="311340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4" name="Retângulo 13"/>
          <p:cNvSpPr/>
          <p:nvPr/>
        </p:nvSpPr>
        <p:spPr>
          <a:xfrm>
            <a:off x="1259524" y="2012110"/>
            <a:ext cx="1867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 = 0.0244140625</a:t>
            </a:r>
            <a:endParaRPr lang="en-US" dirty="0"/>
          </a:p>
        </p:txBody>
      </p:sp>
      <p:sp>
        <p:nvSpPr>
          <p:cNvPr id="15" name="Retângulo 14"/>
          <p:cNvSpPr/>
          <p:nvPr/>
        </p:nvSpPr>
        <p:spPr>
          <a:xfrm>
            <a:off x="1259524" y="2367322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 = 0.048828125</a:t>
            </a:r>
            <a:endParaRPr lang="en-US" dirty="0"/>
          </a:p>
        </p:txBody>
      </p:sp>
      <p:sp>
        <p:nvSpPr>
          <p:cNvPr id="16" name="Retângulo 15"/>
          <p:cNvSpPr/>
          <p:nvPr/>
        </p:nvSpPr>
        <p:spPr>
          <a:xfrm>
            <a:off x="1259524" y="2722534"/>
            <a:ext cx="1867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3 = 0.0732421875</a:t>
            </a:r>
            <a:endParaRPr lang="en-US" dirty="0"/>
          </a:p>
        </p:txBody>
      </p:sp>
      <p:sp>
        <p:nvSpPr>
          <p:cNvPr id="17" name="Retângulo 16"/>
          <p:cNvSpPr/>
          <p:nvPr/>
        </p:nvSpPr>
        <p:spPr>
          <a:xfrm>
            <a:off x="8390958" y="886134"/>
            <a:ext cx="1505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65536 = VANT</a:t>
            </a:r>
            <a:endParaRPr lang="en-US" dirty="0"/>
          </a:p>
        </p:txBody>
      </p:sp>
      <p:sp>
        <p:nvSpPr>
          <p:cNvPr id="18" name="Retângulo 17"/>
          <p:cNvSpPr/>
          <p:nvPr/>
        </p:nvSpPr>
        <p:spPr>
          <a:xfrm>
            <a:off x="8450456" y="1159147"/>
            <a:ext cx="1822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4096 = Sentinel-2</a:t>
            </a:r>
            <a:endParaRPr lang="en-US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1850069" y="3141235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 …</a:t>
            </a:r>
            <a:endParaRPr lang="en-US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1237561" y="3612182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4096 = 100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394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rcRect t="7917"/>
          <a:stretch>
            <a:fillRect/>
          </a:stretch>
        </p:blipFill>
        <p:spPr>
          <a:xfrm>
            <a:off x="2635885" y="301625"/>
            <a:ext cx="6919595" cy="6315075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8750409" y="5538207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100mb !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36" y="0"/>
            <a:ext cx="1071412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0"/>
            <a:ext cx="116014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061" y="1277162"/>
            <a:ext cx="8020050" cy="159067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476" y="3703831"/>
            <a:ext cx="3876675" cy="13906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5"/>
          <p:cNvSpPr txBox="1"/>
          <p:nvPr/>
        </p:nvSpPr>
        <p:spPr>
          <a:xfrm>
            <a:off x="256198" y="297588"/>
            <a:ext cx="4710862" cy="398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pt-BR" sz="2000">
                <a:cs typeface="Calibri"/>
              </a:rPr>
              <a:t>MERCI </a:t>
            </a:r>
            <a:r>
              <a:rPr lang="" altLang="pt-BR" sz="2000">
                <a:cs typeface="Calibri"/>
              </a:rPr>
              <a:t>BCP</a:t>
            </a:r>
            <a:r>
              <a:rPr lang="pt-BR" sz="2000">
                <a:cs typeface="Calibri"/>
              </a:rPr>
              <a:t>! (-:</a:t>
            </a:r>
            <a:endParaRPr lang="pt-BR" sz="2000" dirty="0">
              <a:cs typeface="Calibri"/>
            </a:endParaRPr>
          </a:p>
        </p:txBody>
      </p:sp>
      <p:sp>
        <p:nvSpPr>
          <p:cNvPr id="14" name="Retângulo 18"/>
          <p:cNvSpPr/>
          <p:nvPr/>
        </p:nvSpPr>
        <p:spPr>
          <a:xfrm>
            <a:off x="124068" y="184996"/>
            <a:ext cx="48847" cy="62523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CaixaDeTexto 14"/>
          <p:cNvSpPr txBox="1"/>
          <p:nvPr/>
        </p:nvSpPr>
        <p:spPr>
          <a:xfrm>
            <a:off x="7803172" y="6258558"/>
            <a:ext cx="4314823" cy="5530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r"/>
            <a:r>
              <a:rPr lang="pt-BR" sz="1500" b="1" dirty="0">
                <a:latin typeface="Courier New" panose="02070309020205020404"/>
                <a:ea typeface="+mn-lt"/>
                <a:cs typeface="Courier New" panose="02070309020205020404"/>
              </a:rPr>
              <a:t>David Guimarães : </a:t>
            </a:r>
            <a:r>
              <a:rPr lang="pt-BR" sz="1500" b="1" dirty="0">
                <a:latin typeface="Courier New" panose="02070309020205020404"/>
                <a:ea typeface="+mn-lt"/>
                <a:cs typeface="Courier New" panose="02070309020205020404"/>
                <a:hlinkClick r:id="rId2"/>
              </a:rPr>
              <a:t>dvdgmf@gmail.com</a:t>
            </a:r>
            <a:endParaRPr lang="pt-BR" b="1" dirty="0">
              <a:cs typeface="Calibri"/>
            </a:endParaRPr>
          </a:p>
          <a:p>
            <a:pPr algn="r"/>
            <a:r>
              <a:rPr lang="pt-BR" sz="1500" b="1" dirty="0">
                <a:latin typeface="Courier New" panose="02070309020205020404"/>
                <a:ea typeface="+mn-lt"/>
                <a:cs typeface="+mn-lt"/>
                <a:hlinkClick r:id="rId3"/>
              </a:rPr>
              <a:t>https://github.com/daviguima</a:t>
            </a:r>
            <a:endParaRPr lang="pt-BR" sz="1500" b="1" dirty="0">
              <a:latin typeface="Courier New" panose="02070309020205020404"/>
              <a:ea typeface="+mn-lt"/>
              <a:cs typeface="Courier New" panose="02070309020205020404"/>
            </a:endParaRPr>
          </a:p>
        </p:txBody>
      </p:sp>
      <p:pic>
        <p:nvPicPr>
          <p:cNvPr id="37" name="Imagem 21" descr="Grupo de pessoas sentadas ao redor de mesa com copos de bebida&#10;&#10;Descrição gerada com alta confianç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8905" y="1787028"/>
            <a:ext cx="4314825" cy="2803249"/>
          </a:xfrm>
          <a:prstGeom prst="rect">
            <a:avLst/>
          </a:prstGeom>
        </p:spPr>
      </p:pic>
      <p:sp>
        <p:nvSpPr>
          <p:cNvPr id="45" name="Text Box 44"/>
          <p:cNvSpPr txBox="1"/>
          <p:nvPr/>
        </p:nvSpPr>
        <p:spPr>
          <a:xfrm>
            <a:off x="4069715" y="2068195"/>
            <a:ext cx="474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JM</a:t>
            </a:r>
          </a:p>
        </p:txBody>
      </p:sp>
      <p:sp>
        <p:nvSpPr>
          <p:cNvPr id="46" name="Text Box 45"/>
          <p:cNvSpPr txBox="1"/>
          <p:nvPr/>
        </p:nvSpPr>
        <p:spPr>
          <a:xfrm>
            <a:off x="4585970" y="2436495"/>
            <a:ext cx="8248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André</a:t>
            </a:r>
          </a:p>
        </p:txBody>
      </p:sp>
      <p:sp>
        <p:nvSpPr>
          <p:cNvPr id="47" name="Text Box 46"/>
          <p:cNvSpPr txBox="1"/>
          <p:nvPr/>
        </p:nvSpPr>
        <p:spPr>
          <a:xfrm>
            <a:off x="5394325" y="2411730"/>
            <a:ext cx="6350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Roig</a:t>
            </a:r>
          </a:p>
        </p:txBody>
      </p:sp>
      <p:sp>
        <p:nvSpPr>
          <p:cNvPr id="48" name="Text Box 47"/>
          <p:cNvSpPr txBox="1"/>
          <p:nvPr/>
        </p:nvSpPr>
        <p:spPr>
          <a:xfrm>
            <a:off x="6064885" y="2345690"/>
            <a:ext cx="10902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Mauricio</a:t>
            </a:r>
          </a:p>
        </p:txBody>
      </p:sp>
      <p:sp>
        <p:nvSpPr>
          <p:cNvPr id="49" name="Text Box 48"/>
          <p:cNvSpPr txBox="1"/>
          <p:nvPr/>
        </p:nvSpPr>
        <p:spPr>
          <a:xfrm>
            <a:off x="6734810" y="2092960"/>
            <a:ext cx="779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David</a:t>
            </a:r>
          </a:p>
        </p:txBody>
      </p:sp>
      <p:sp>
        <p:nvSpPr>
          <p:cNvPr id="50" name="Text Box 49"/>
          <p:cNvSpPr txBox="1"/>
          <p:nvPr/>
        </p:nvSpPr>
        <p:spPr>
          <a:xfrm>
            <a:off x="7481570" y="1937385"/>
            <a:ext cx="5873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Will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165</Words>
  <Application>Microsoft Office PowerPoint</Application>
  <PresentationFormat>Widescreen</PresentationFormat>
  <Paragraphs>50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Courier New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>Conta da Microsoft</cp:lastModifiedBy>
  <cp:revision>5721</cp:revision>
  <dcterms:created xsi:type="dcterms:W3CDTF">2021-05-04T23:05:29Z</dcterms:created>
  <dcterms:modified xsi:type="dcterms:W3CDTF">2021-05-05T13:54:36Z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1033-11.1.0.9126</vt:lpwstr>
  </property>
</Properties>
</file>